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9.jpeg" ContentType="image/jpeg"/>
  <Override PartName="/ppt/media/image14.wmf" ContentType="image/x-wmf"/>
  <Override PartName="/ppt/media/image3.png" ContentType="image/png"/>
  <Override PartName="/ppt/media/image1.jpeg" ContentType="image/jpeg"/>
  <Override PartName="/ppt/media/image2.jpeg" ContentType="image/jpeg"/>
  <Override PartName="/ppt/media/image4.png" ContentType="image/png"/>
  <Override PartName="/ppt/media/image7.png" ContentType="image/png"/>
  <Override PartName="/ppt/media/image5.jpeg" ContentType="image/jpeg"/>
  <Override PartName="/ppt/media/image8.jpeg" ContentType="image/jpeg"/>
  <Override PartName="/ppt/media/image6.png" ContentType="image/png"/>
  <Override PartName="/ppt/media/image11.wmf" ContentType="image/x-wmf"/>
  <Override PartName="/ppt/media/image10.jpeg" ContentType="image/jpeg"/>
  <Override PartName="/ppt/media/image12.png" ContentType="image/png"/>
  <Override PartName="/ppt/media/image13.jpeg" ContentType="image/jpeg"/>
  <Override PartName="/ppt/media/image15.png" ContentType="image/png"/>
  <Override PartName="/ppt/media/image16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7" name="" descr=""/>
          <p:cNvPicPr/>
          <p:nvPr/>
        </p:nvPicPr>
        <p:blipFill>
          <a:blip r:embed="rId2"/>
          <a:stretch/>
        </p:blipFill>
        <p:spPr>
          <a:xfrm>
            <a:off x="1735560" y="14810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3"/>
          <a:stretch/>
        </p:blipFill>
        <p:spPr>
          <a:xfrm>
            <a:off x="1735560" y="14810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90" name="" descr=""/>
          <p:cNvPicPr/>
          <p:nvPr/>
        </p:nvPicPr>
        <p:blipFill>
          <a:blip r:embed="rId2"/>
          <a:stretch/>
        </p:blipFill>
        <p:spPr>
          <a:xfrm>
            <a:off x="1735560" y="14810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91" name="" descr=""/>
          <p:cNvPicPr/>
          <p:nvPr/>
        </p:nvPicPr>
        <p:blipFill>
          <a:blip r:embed="rId3"/>
          <a:stretch/>
        </p:blipFill>
        <p:spPr>
          <a:xfrm>
            <a:off x="1735560" y="14810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/>
          </a:grad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r>
              <a:rPr b="1" lang="ru-RU" sz="48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Образец заголовка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ubTitle"/>
          </p:nvPr>
        </p:nvSpPr>
        <p:spPr>
          <a:xfrm>
            <a:off x="685800" y="3611520"/>
            <a:ext cx="7772040" cy="1199520"/>
          </a:xfrm>
          <a:prstGeom prst="rect">
            <a:avLst/>
          </a:prstGeom>
        </p:spPr>
        <p:txBody>
          <a:bodyPr lIns="45720" rIns="45720" tIns="45000" bIns="45000"/>
          <a:p>
            <a:pPr algn="r">
              <a:lnSpc>
                <a:spcPct val="100000"/>
              </a:lnSpc>
            </a:pPr>
            <a:r>
              <a:rPr lang="ru-RU" sz="27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Образец подзаголовка</a:t>
            </a:r>
            <a:endParaRPr/>
          </a:p>
        </p:txBody>
      </p:sp>
      <p:sp>
        <p:nvSpPr>
          <p:cNvPr id="7" name="CustomShape 8"/>
          <p:cNvSpPr/>
          <p:nvPr/>
        </p:nvSpPr>
        <p:spPr>
          <a:xfrm>
            <a:off x="1687680" y="4952880"/>
            <a:ext cx="7455960" cy="487800"/>
          </a:xfrm>
          <a:custGeom>
            <a:avLst/>
            <a:gdLst/>
            <a:ahLst/>
            <a:rect l="l" t="t" r="r" b="b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35280" y="5237640"/>
            <a:ext cx="9108360" cy="788400"/>
          </a:xfrm>
          <a:custGeom>
            <a:avLst/>
            <a:gdLst/>
            <a:ahLst/>
            <a:rect l="l" t="t" r="r" b="b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0" y="5001120"/>
            <a:ext cx="9143640" cy="1863720"/>
          </a:xfrm>
          <a:custGeom>
            <a:avLst/>
            <a:gdLst/>
            <a:ahLst/>
            <a:rect l="l" t="t" r="r" b="b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ru-RU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17.2.16</a:t>
            </a:r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/>
          <a:p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62B24640-C6EB-4598-AD63-AA1C9FC00081}" type="slidenum">
              <a:rPr lang="ru-RU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&lt;номер&gt;</a:t>
            </a:fld>
            <a:endParaRPr/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700" spc="-1">
                <a:latin typeface="Lucida Sans Unicode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100" spc="-1">
                <a:latin typeface="Lucida Sans Unicode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1900" spc="-1">
                <a:latin typeface="Lucida Sans Unicode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1800" spc="-1">
                <a:latin typeface="Lucida Sans Unicode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Lucida Sans Unicode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Lucida Sans Unicode"/>
              </a:rPr>
              <a:t>Шестой уровень структуры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Lucida Sans Unicode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Шестой уровень структуры</a:t>
            </a:r>
            <a:endParaRPr/>
          </a:p>
          <a:p>
            <a:pPr marL="365760" indent="-255600">
              <a:lnSpc>
                <a:spcPct val="100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Седьмой уровень структурыОбразец текста</a:t>
            </a:r>
            <a:endParaRPr/>
          </a:p>
          <a:p>
            <a:pPr lvl="1" marL="621720" indent="-228240">
              <a:lnSpc>
                <a:spcPct val="100000"/>
              </a:lnSpc>
              <a:buClr>
                <a:srgbClr val="2da2bf"/>
              </a:buClr>
              <a:buFont typeface="Verdana"/>
              <a:buChar char="◦"/>
            </a:pPr>
            <a:r>
              <a:rPr lang="ru-RU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Второй уровень</a:t>
            </a:r>
            <a:endParaRPr/>
          </a:p>
          <a:p>
            <a:pPr lvl="2" marL="859680" indent="-228240">
              <a:lnSpc>
                <a:spcPct val="100000"/>
              </a:lnSpc>
              <a:buClr>
                <a:srgbClr val="da1f28"/>
              </a:buClr>
              <a:buFont typeface="Wingdings 2" charset="2"/>
              <a:buChar char=""/>
            </a:pPr>
            <a:r>
              <a:rPr lang="ru-RU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Третий уровень</a:t>
            </a:r>
            <a:endParaRPr/>
          </a:p>
          <a:p>
            <a:pPr lvl="3" marL="1143000" indent="-228240">
              <a:lnSpc>
                <a:spcPct val="100000"/>
              </a:lnSpc>
              <a:buClr>
                <a:srgbClr val="da1f28"/>
              </a:buClr>
              <a:buFont typeface="Wingdings 2" charset="2"/>
              <a:buChar char=""/>
            </a:pPr>
            <a:r>
              <a:rPr lang="ru-RU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Четвертый уровень</a:t>
            </a:r>
            <a:endParaRPr/>
          </a:p>
          <a:p>
            <a:pPr lvl="4" marL="1371600" indent="-228240">
              <a:lnSpc>
                <a:spcPct val="100000"/>
              </a:lnSpc>
              <a:buClr>
                <a:srgbClr val="da1f28"/>
              </a:buClr>
              <a:buFont typeface="Wingdings 2" charset="2"/>
              <a:buChar char="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Пятый уровень</a:t>
            </a:r>
            <a:endParaRPr/>
          </a:p>
        </p:txBody>
      </p:sp>
      <p:sp>
        <p:nvSpPr>
          <p:cNvPr id="54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ru-RU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17.2.16</a:t>
            </a:r>
            <a:endParaRPr/>
          </a:p>
        </p:txBody>
      </p:sp>
      <p:sp>
        <p:nvSpPr>
          <p:cNvPr id="55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/>
          <a:p>
            <a:endParaRPr/>
          </a:p>
        </p:txBody>
      </p:sp>
      <p:sp>
        <p:nvSpPr>
          <p:cNvPr id="56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B1F1C29C-91CF-4550-A9B2-8C6721200D84}" type="slidenum">
              <a:rPr lang="ru-RU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&lt;номер&gt;</a:t>
            </a:fld>
            <a:endParaRPr/>
          </a:p>
        </p:txBody>
      </p:sp>
      <p:sp>
        <p:nvSpPr>
          <p:cNvPr id="57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41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Образец заголовка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78840" y="2009520"/>
            <a:ext cx="8887680" cy="3890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marL="95400" indent="133200" algn="just">
              <a:lnSpc>
                <a:spcPct val="100000"/>
              </a:lnSpc>
            </a:pP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Вотзвонокнамдал сигнал.</a:t>
            </a:r>
            <a:r>
              <a:rPr b="1" lang="ru-RU" sz="40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Поработать час настал,</a:t>
            </a:r>
            <a:r>
              <a:rPr b="1" lang="ru-RU" sz="40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Так что время не теряем</a:t>
            </a:r>
            <a:r>
              <a:rPr b="1" lang="ru-RU" sz="40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r>
              <a:rPr b="1" lang="ru-RU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И работать начинаем.</a:t>
            </a:r>
            <a:r>
              <a:rPr b="1" lang="ru-RU" sz="40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
</a:t>
            </a:r>
            <a:endParaRPr/>
          </a:p>
        </p:txBody>
      </p:sp>
      <p:pic>
        <p:nvPicPr>
          <p:cNvPr id="93" name="Picture 8" descr=""/>
          <p:cNvPicPr/>
          <p:nvPr/>
        </p:nvPicPr>
        <p:blipFill>
          <a:blip r:embed="rId1"/>
          <a:stretch/>
        </p:blipFill>
        <p:spPr>
          <a:xfrm>
            <a:off x="5076000" y="241200"/>
            <a:ext cx="2828520" cy="1618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Физминутка</a:t>
            </a:r>
            <a:r>
              <a:rPr b="1" lang="ru-RU" sz="36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971640" y="1484640"/>
            <a:ext cx="6264360" cy="435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Раз - подняться, потянуться…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Раз – подняться, потянуться,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Два – нагнуться, разогнуться,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Три – в ладоши три хлопка,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Головою три кивка.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На четыре – руки шире,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Пять – руками помахать,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Шесть – попрыгать, улыбнуться. 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Семь – работу продолжать!</a:t>
            </a:r>
            <a:endParaRPr/>
          </a:p>
        </p:txBody>
      </p:sp>
      <p:pic>
        <p:nvPicPr>
          <p:cNvPr id="122" name="Picture 5" descr=""/>
          <p:cNvPicPr/>
          <p:nvPr/>
        </p:nvPicPr>
        <p:blipFill>
          <a:blip r:embed="rId1"/>
          <a:stretch/>
        </p:blipFill>
        <p:spPr>
          <a:xfrm>
            <a:off x="6300360" y="4935240"/>
            <a:ext cx="2451240" cy="1567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295280" y="332640"/>
            <a:ext cx="766548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109800" indent="360000" algn="just"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Здравствуйте, дорогие пятиклассники! Пишет вам герой книги Николая Носова Незнайка. Вы обо мне читали? Живу я в Цветочном городе на улице Колокольчиков вместе со своими друзьями. Очень скоро мы хотим отправиться в путешествие, но Знайка сказал, что вокруг света отправятся только грамотные коротышки, и попросил меня объяснить правописание частицы и приставки НЕ с существительными, глаголами и прилагательными. Мне это не удается, потому что в Цветочном городе есть только начальная школа, а эти орфограммы изучаются в 5-ом классе. Прошу вас помочь. Напишите мне, какие правила нужно знать, чтобы выполнить задание? </a:t>
            </a:r>
            <a:endParaRPr/>
          </a:p>
          <a:p>
            <a:pPr marL="109800" indent="360000" algn="just"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  </a:t>
            </a:r>
            <a:r>
              <a:rPr b="1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До свидания. Жду с нетерпением ответа. Ваш Незнайка.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228600" algn="r">
              <a:lnSpc>
                <a:spcPct val="115000"/>
              </a:lnSpc>
            </a:pPr>
            <a:r>
              <a:rPr b="1" lang="ru-RU" sz="36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
</a:t>
            </a:r>
            <a:endParaRPr/>
          </a:p>
        </p:txBody>
      </p:sp>
      <p:pic>
        <p:nvPicPr>
          <p:cNvPr id="125" name="Picture 2" descr=""/>
          <p:cNvPicPr/>
          <p:nvPr/>
        </p:nvPicPr>
        <p:blipFill>
          <a:blip r:embed="rId1"/>
          <a:stretch/>
        </p:blipFill>
        <p:spPr>
          <a:xfrm>
            <a:off x="107640" y="0"/>
            <a:ext cx="1187280" cy="1556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15000"/>
              </a:lnSpc>
            </a:pP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marL="343080" indent="-342720" algn="just">
              <a:lnSpc>
                <a:spcPct val="115000"/>
              </a:lnSpc>
              <a:buClr>
                <a:srgbClr val="2da2bf"/>
              </a:buClr>
              <a:buSzPct val="68000"/>
              <a:buFont typeface="Symbol"/>
              <a:buChar char=""/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(Не)внимательный читатель не поймёт замысла автора.</a:t>
            </a:r>
            <a:endParaRPr/>
          </a:p>
          <a:p>
            <a:pPr marL="343080" indent="-342720" algn="just">
              <a:lnSpc>
                <a:spcPct val="115000"/>
              </a:lnSpc>
              <a:buClr>
                <a:srgbClr val="2da2bf"/>
              </a:buClr>
              <a:buSzPct val="68000"/>
              <a:buFont typeface="Symbol"/>
              <a:buChar char=""/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Дорога туда вовсе (не)трудная.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365760" indent="-255600">
              <a:lnSpc>
                <a:spcPct val="115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
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
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Различение частицы НЕ и приставки НЕ</a:t>
            </a: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
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Пр_морская тайга – удивительный (не)рукотворный сад. Особенно она поражает (не)обыкнове(н,нн)ой красотой весной.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(Не)большие деревца с пышн__ кронами будто покрыты лебяжьим пухом. Это цветут уссурийские груши. Сейчас они нарядные, а осенью они ничуть (не)приметные.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Рядом с ними расцветают сибирские яблони. У подножья сопок стоят (не)взрачные кусты в бледно-розовых воздушных косынках. Это дикая вишня.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365760" indent="-255600" algn="ctr">
              <a:lnSpc>
                <a:spcPct val="115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Работа с текстом</a:t>
            </a: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
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Пр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и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морская тайга – удивительный 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не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рукотворный сад. Особенно она поражает 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не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обыкнове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нн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ой красотой весной.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Не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большие деревца с пышн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ыми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кронами будто покрыты лебяжьим пухом. Это цветут уссурийские груши. Сейчас они нарядные, а осенью они ничуть 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не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приметные.</a:t>
            </a:r>
            <a:endParaRPr/>
          </a:p>
          <a:p>
            <a:pPr algn="just">
              <a:lnSpc>
                <a:spcPct val="115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Рядом с ними расцветают сибирские яблони. У подножья сопок стоят </a:t>
            </a:r>
            <a:r>
              <a:rPr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не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взрачные кусты в бледно-розовых воздушных косынках. Это дикая вишня.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365760" indent="-255600" algn="ctr">
              <a:lnSpc>
                <a:spcPct val="115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Работа с текстом</a:t>
            </a: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
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28600" indent="-255600" algn="just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Эпитеты: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удивительный нерукотворный сад, необыкновенной красотой, пышные кроны, невзрачные кусты</a:t>
            </a: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marL="228600" indent="-255600" algn="just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Сравнения: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  будто покрытые лебяжьим пухом</a:t>
            </a: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marL="228600" indent="-255600" algn="just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Тип речи </a:t>
            </a: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– описание природы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228600" indent="-255600" algn="ctr">
              <a:lnSpc>
                <a:spcPct val="115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Выразительных средств языка (олицетворение, эпитеты, сравнения)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
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6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1.НЕ с прилагательными пишется раздельно: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1) если слово не употребляется без НЕ-;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2) если прилагательное с НЕ может быть заменено синонимом без НЕ-;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3) если в предложении есть противопоставление с союзом А.</a:t>
            </a:r>
            <a:endParaRPr/>
          </a:p>
          <a:p>
            <a:pPr marL="109800" algn="r">
              <a:lnSpc>
                <a:spcPct val="100000"/>
              </a:lnSpc>
            </a:pPr>
            <a:r>
              <a:rPr lang="ru-RU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755640" y="301680"/>
            <a:ext cx="7703640" cy="111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Проверьте, как вы усвоили материал: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2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82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49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07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040" indent="-255240">
              <a:lnSpc>
                <a:spcPct val="100000"/>
              </a:lnSpc>
            </a:pPr>
            <a:r>
              <a:rPr b="1" lang="ru-RU" sz="36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2.Слово с НЕ пишется слитно: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1) (Не)приятельская армия отступила.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2) Эта книга далеко (не)проста.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3) Нам продали (не) мороженое, а лед.</a:t>
            </a:r>
            <a:endParaRPr/>
          </a:p>
          <a:p>
            <a:pPr marL="365040" indent="-255240" algn="r">
              <a:lnSpc>
                <a:spcPct val="100000"/>
              </a:lnSpc>
            </a:pPr>
            <a:r>
              <a:rPr lang="ru-RU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endParaRPr/>
          </a:p>
        </p:txBody>
      </p:sp>
    </p:spTree>
  </p:cSld>
  <p:timing>
    <p:tnLst>
      <p:par>
        <p:cTn id="45" dur="indefinite" restart="never" nodeType="tmRoot">
          <p:childTnLst>
            <p:seq>
              <p:cTn id="46" dur="indefinite" nodeType="mainSeq">
                <p:childTnLst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6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98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3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040" indent="-255240">
              <a:lnSpc>
                <a:spcPct val="100000"/>
              </a:lnSpc>
            </a:pPr>
            <a:r>
              <a:rPr b="1" lang="ru-RU" sz="36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3.Слово с НЕ пишется раздельно: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1) Мы ждали (не)большой корабль.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2) Он (не)взлюбил меня.</a:t>
            </a:r>
            <a:endParaRPr/>
          </a:p>
          <a:p>
            <a:pPr marL="365040" indent="-2552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3) Этот нож (не)стальной.</a:t>
            </a:r>
            <a:endParaRPr/>
          </a:p>
          <a:p>
            <a:pPr marL="365040" indent="-255240" algn="r">
              <a:lnSpc>
                <a:spcPct val="100000"/>
              </a:lnSpc>
            </a:pPr>
            <a:r>
              <a:rPr lang="ru-RU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endParaRPr/>
          </a:p>
        </p:txBody>
      </p:sp>
    </p:spTree>
  </p:cSld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2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65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8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115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907640" y="1917000"/>
            <a:ext cx="6778800" cy="4089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760" indent="-255600" algn="just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1. Упражнение из учебника 346(для слабых);Упр.347( придумать и записать заглавие, задание к упражнению: списать, раскрывая скобки, вставляя пропущенные буквы). </a:t>
            </a:r>
            <a:endParaRPr/>
          </a:p>
          <a:p>
            <a:pPr marL="365760" indent="-255600" algn="just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2. Незнайка прислал письмо, вам нужно написать ответ </a:t>
            </a:r>
            <a:r>
              <a:rPr b="1" lang="ru-RU" sz="28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(ПО ЖЕЛАНИЮ)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2771640" y="274680"/>
            <a:ext cx="5914800" cy="142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i="1" lang="ru-RU" sz="54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Домашнее задание:</a:t>
            </a:r>
            <a:endParaRPr/>
          </a:p>
        </p:txBody>
      </p:sp>
      <p:pic>
        <p:nvPicPr>
          <p:cNvPr id="142" name="Picture 10" descr=""/>
          <p:cNvPicPr/>
          <p:nvPr/>
        </p:nvPicPr>
        <p:blipFill>
          <a:blip r:embed="rId1"/>
          <a:stretch/>
        </p:blipFill>
        <p:spPr>
          <a:xfrm>
            <a:off x="250920" y="620640"/>
            <a:ext cx="2448720" cy="1583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3" dur="indefinite" restart="never" nodeType="tmRoot">
          <p:childTnLst>
            <p:seq>
              <p:cTn id="74" dur="indefinite" nodeType="mainSeq"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after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7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67640" y="15490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>
              <a:lnSpc>
                <a:spcPct val="115000"/>
              </a:lnSpc>
            </a:pP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algn="just">
              <a:lnSpc>
                <a:spcPct val="115000"/>
              </a:lnSpc>
            </a:pPr>
            <a:endParaRPr/>
          </a:p>
          <a:p>
            <a:pPr algn="just">
              <a:lnSpc>
                <a:spcPct val="115000"/>
              </a:lnSpc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r>
              <a:rPr b="1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«Вы – талантливые дети! Когда-нибудь вы сами приятно поразитесь, какие вы умные, как много и хорошо умеете, если будете постоянно работать над собой, ставить новые цели и стремиться к их достижению».</a:t>
            </a:r>
            <a:endParaRPr/>
          </a:p>
          <a:p>
            <a:pPr algn="r">
              <a:lnSpc>
                <a:spcPct val="115000"/>
              </a:lnSpc>
            </a:pP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</a:t>
            </a:r>
            <a:r>
              <a:rPr b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Ж-Ж. Руссо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3492000" y="274680"/>
            <a:ext cx="51944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15000"/>
              </a:lnSpc>
            </a:pPr>
            <a:r>
              <a:rPr lang="ru-RU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endParaRPr/>
          </a:p>
        </p:txBody>
      </p:sp>
      <p:pic>
        <p:nvPicPr>
          <p:cNvPr id="96" name="Picture 2" descr=""/>
          <p:cNvPicPr/>
          <p:nvPr/>
        </p:nvPicPr>
        <p:blipFill>
          <a:blip r:embed="rId1"/>
          <a:stretch/>
        </p:blipFill>
        <p:spPr>
          <a:xfrm>
            <a:off x="3275280" y="176040"/>
            <a:ext cx="2232720" cy="2676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Рефлексия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251640" y="1481400"/>
            <a:ext cx="871272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65760" indent="-255600">
              <a:lnSpc>
                <a:spcPct val="100000"/>
              </a:lnSpc>
              <a:buClr>
                <a:srgbClr val="2da2bf"/>
              </a:buClr>
              <a:buSzPct val="68000"/>
              <a:buFont typeface="Arial"/>
              <a:buChar char="•"/>
            </a:pPr>
            <a:r>
              <a:rPr b="1" lang="ru-RU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И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нтерес</a:t>
            </a:r>
            <a:r>
              <a:rPr b="1"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–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Что интересно было на уроке 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65760" indent="-255600">
              <a:lnSpc>
                <a:spcPct val="100000"/>
              </a:lnSpc>
              <a:buClr>
                <a:srgbClr val="2da2bf"/>
              </a:buClr>
              <a:buSzPct val="68000"/>
              <a:buFont typeface="Arial"/>
              <a:buChar char="•"/>
            </a:pPr>
            <a:r>
              <a:rPr b="1" lang="ru-RU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Т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ворчество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– 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Какие творческие работы вы 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     выполняли </a:t>
            </a:r>
            <a:r>
              <a:rPr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?</a:t>
            </a:r>
            <a:endParaRPr/>
          </a:p>
          <a:p>
            <a:pPr marL="365760" indent="-255600">
              <a:lnSpc>
                <a:spcPct val="100000"/>
              </a:lnSpc>
              <a:buClr>
                <a:srgbClr val="2da2bf"/>
              </a:buClr>
              <a:buSzPct val="68000"/>
              <a:buFont typeface="Arial"/>
              <a:buChar char="•"/>
            </a:pPr>
            <a:r>
              <a:rPr b="1" lang="ru-RU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О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бучение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– 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Чему вы научились?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365760" indent="-255600">
              <a:lnSpc>
                <a:spcPct val="100000"/>
              </a:lnSpc>
              <a:buClr>
                <a:srgbClr val="2da2bf"/>
              </a:buClr>
              <a:buSzPct val="68000"/>
              <a:buFont typeface="Arial"/>
              <a:buChar char="•"/>
            </a:pPr>
            <a:r>
              <a:rPr b="1" lang="ru-RU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Г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лавное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– </a:t>
            </a:r>
            <a:r>
              <a:rPr lang="ru-RU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Что сегодняшний урок принес 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b="1" i="1" lang="ru-RU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мне?</a:t>
            </a:r>
            <a:endParaRPr/>
          </a:p>
        </p:txBody>
      </p:sp>
    </p:spTree>
  </p:cSld>
  <p:timing>
    <p:tnLst>
      <p:par>
        <p:cTn id="80" dur="indefinite" restart="never" nodeType="tmRoot">
          <p:childTnLst>
            <p:seq>
              <p:cTn id="81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endParaRPr/>
          </a:p>
        </p:txBody>
      </p:sp>
      <p:pic>
        <p:nvPicPr>
          <p:cNvPr id="147" name="Picture 4" descr=""/>
          <p:cNvPicPr/>
          <p:nvPr/>
        </p:nvPicPr>
        <p:blipFill>
          <a:blip r:embed="rId1"/>
          <a:stretch/>
        </p:blipFill>
        <p:spPr>
          <a:xfrm>
            <a:off x="755640" y="4185360"/>
            <a:ext cx="2088720" cy="1726920"/>
          </a:xfrm>
          <a:prstGeom prst="rect">
            <a:avLst/>
          </a:prstGeom>
          <a:ln>
            <a:noFill/>
          </a:ln>
        </p:spPr>
      </p:pic>
      <p:pic>
        <p:nvPicPr>
          <p:cNvPr id="148" name="Picture 5" descr=""/>
          <p:cNvPicPr/>
          <p:nvPr/>
        </p:nvPicPr>
        <p:blipFill>
          <a:blip r:embed="rId2"/>
          <a:stretch/>
        </p:blipFill>
        <p:spPr>
          <a:xfrm>
            <a:off x="5651640" y="3573360"/>
            <a:ext cx="3024000" cy="2950920"/>
          </a:xfrm>
          <a:prstGeom prst="rect">
            <a:avLst/>
          </a:prstGeom>
          <a:ln>
            <a:noFill/>
          </a:ln>
        </p:spPr>
      </p:pic>
      <p:sp>
        <p:nvSpPr>
          <p:cNvPr id="149" name="CustomShape 3"/>
          <p:cNvSpPr/>
          <p:nvPr/>
        </p:nvSpPr>
        <p:spPr>
          <a:xfrm>
            <a:off x="1475640" y="908640"/>
            <a:ext cx="5944320" cy="247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cc00cc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Урок окончен.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cc00cc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До    свидания!</a:t>
            </a:r>
            <a:endParaRPr/>
          </a:p>
        </p:txBody>
      </p:sp>
    </p:spTree>
  </p:cSld>
  <p:timing>
    <p:tnLst>
      <p:par>
        <p:cTn id="82" dur="indefinite" restart="never" nodeType="tmRoot">
          <p:childTnLst>
            <p:seq>
              <p:cTn id="83" dur="indefinite" nodeType="mainSeq">
                <p:childTnLst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133000"/>
            <a:ext cx="8229240" cy="387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  <a:p>
            <a:pPr>
              <a:lnSpc>
                <a:spcPct val="115000"/>
              </a:lnSpc>
            </a:pP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С учителями общаться очень вежливо, (не) упрямиться и (не) спорить с ними ни о чем.</a:t>
            </a: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Избегать ссор между собою и (не) производить никакого шума и стука.</a:t>
            </a: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(Не) быть гордым и грубым.</a:t>
            </a: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(Не) произносить гнилых, грубых и пустых слов.</a:t>
            </a: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Самый большой вред – от лени. Ее надо всячески избегать.</a:t>
            </a:r>
            <a:endParaRPr/>
          </a:p>
          <a:p>
            <a:pPr marL="365760" indent="-255600">
              <a:lnSpc>
                <a:spcPct val="115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ru-RU" sz="9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Береги время учебы: оно (не) вернется, его (не) наверстаешь. А всё, что учишь, пригодится!(1758 год)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2988000" y="274680"/>
            <a:ext cx="5698440" cy="1857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343080" indent="-342720">
              <a:lnSpc>
                <a:spcPct val="115000"/>
              </a:lnSpc>
            </a:pPr>
            <a:r>
              <a:rPr b="1" lang="ru-RU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Calibri"/>
              </a:rPr>
              <a:t>
</a:t>
            </a:r>
            <a:r>
              <a:rPr b="1" lang="ru-RU" sz="40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М.В.  Ломоносов о поведении  учащихся</a:t>
            </a:r>
            <a:r>
              <a:rPr b="1" lang="ru-RU" sz="40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
</a:t>
            </a:r>
            <a:endParaRPr/>
          </a:p>
        </p:txBody>
      </p:sp>
      <p:pic>
        <p:nvPicPr>
          <p:cNvPr id="99" name="Picture 2" descr=""/>
          <p:cNvPicPr/>
          <p:nvPr/>
        </p:nvPicPr>
        <p:blipFill>
          <a:blip r:embed="rId1"/>
          <a:stretch/>
        </p:blipFill>
        <p:spPr>
          <a:xfrm>
            <a:off x="467640" y="188640"/>
            <a:ext cx="2160000" cy="237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109800">
              <a:lnSpc>
                <a:spcPct val="115000"/>
              </a:lnSpc>
            </a:pP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Почувствовал (не)домогание, (не)было причин, дом (не)каменный, сказал (не)правду, (не)дорогой костюм, (не)может расплатиться, далеко (не)интересный фильм, это (не)сон, а явь.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323640" y="404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Объясните правописание слов с НЕ:</a:t>
            </a:r>
            <a:r>
              <a:rPr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ru-RU" sz="6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НЕ</a:t>
            </a:r>
            <a:r>
              <a:rPr b="1" lang="ru-RU" sz="6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i="1" lang="ru-RU" sz="6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 именами прилагательными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ru-RU" sz="6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 класс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4100" spc="-1" strike="noStrike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Тема урока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452520" indent="-342720">
              <a:lnSpc>
                <a:spcPct val="100000"/>
              </a:lnSpc>
              <a:buClr>
                <a:srgbClr val="2da2bf"/>
              </a:buClr>
              <a:buSzPct val="68000"/>
              <a:buFont typeface="Wingdings" charset="2"/>
              <a:buChar char="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продолжить изучение темы «Прилагательное как части речи»; </a:t>
            </a:r>
            <a:endParaRPr/>
          </a:p>
          <a:p>
            <a:pPr marL="452520" indent="-342720">
              <a:lnSpc>
                <a:spcPct val="100000"/>
              </a:lnSpc>
              <a:buClr>
                <a:srgbClr val="2da2bf"/>
              </a:buClr>
              <a:buSzPct val="68000"/>
              <a:buFont typeface="Wingdings" charset="2"/>
              <a:buChar char="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на основе  повторения ранее изученных сведений о прилагательном, ранее изученного правила «Слитное/раздельное написание НЕ с существительными и  глаголами» познакомить с новым орфографическим правилом «Слитное/раздельное написание НЕ с  прилагательными».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Цели урока:</a:t>
            </a:r>
            <a:r>
              <a:rPr b="1" lang="ru-RU" sz="40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/>
          </a:p>
        </p:txBody>
      </p:sp>
      <p:pic>
        <p:nvPicPr>
          <p:cNvPr id="106" name="Picture 7" descr=""/>
          <p:cNvPicPr/>
          <p:nvPr/>
        </p:nvPicPr>
        <p:blipFill>
          <a:blip r:embed="rId1"/>
          <a:stretch/>
        </p:blipFill>
        <p:spPr>
          <a:xfrm>
            <a:off x="8114760" y="71280"/>
            <a:ext cx="1029240" cy="2565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marL="365040" indent="-255240">
              <a:lnSpc>
                <a:spcPct val="100000"/>
              </a:lnSpc>
            </a:pP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.1. Некрасивый дом, недорогой костюм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2. Нелепый вид, незлобивый характер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1. Дом не каменный, нож не стальной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2. Не богатая, а бедная семья; лицо не веселое, а печальное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3. Дом не выше прежнего, забор не ниже нашего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4. Далеко не интересный фильм, вовсе не кислый фрукт 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/>
          </a:p>
        </p:txBody>
      </p:sp>
      <p:sp>
        <p:nvSpPr>
          <p:cNvPr id="109" name="CustomShape 3"/>
          <p:cNvSpPr/>
          <p:nvPr/>
        </p:nvSpPr>
        <p:spPr>
          <a:xfrm>
            <a:off x="1979640" y="404640"/>
            <a:ext cx="5962680" cy="86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Сформулируйте правило:</a:t>
            </a:r>
            <a:endParaRPr/>
          </a:p>
        </p:txBody>
      </p:sp>
      <p:sp>
        <p:nvSpPr>
          <p:cNvPr id="110" name="CustomShape 4"/>
          <p:cNvSpPr/>
          <p:nvPr/>
        </p:nvSpPr>
        <p:spPr>
          <a:xfrm>
            <a:off x="755640" y="3069000"/>
            <a:ext cx="7632360" cy="71640"/>
          </a:xfrm>
          <a:prstGeom prst="irregularSeal1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109800">
              <a:lnSpc>
                <a:spcPct val="115000"/>
              </a:lnSpc>
            </a:pPr>
            <a:r>
              <a:rPr b="1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 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НЕ с прилагательными:</a:t>
            </a:r>
            <a:r>
              <a:rPr b="1" lang="ru-RU" sz="36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/>
          </a:p>
        </p:txBody>
      </p:sp>
      <p:sp>
        <p:nvSpPr>
          <p:cNvPr id="113" name="CustomShape 3"/>
          <p:cNvSpPr/>
          <p:nvPr/>
        </p:nvSpPr>
        <p:spPr>
          <a:xfrm flipH="1">
            <a:off x="2195640" y="1557360"/>
            <a:ext cx="1152000" cy="502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2da2bf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4"/>
          <p:cNvSpPr/>
          <p:nvPr/>
        </p:nvSpPr>
        <p:spPr>
          <a:xfrm>
            <a:off x="5292720" y="1628640"/>
            <a:ext cx="1150560" cy="504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2da2bf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5"/>
          <p:cNvSpPr/>
          <p:nvPr/>
        </p:nvSpPr>
        <p:spPr>
          <a:xfrm>
            <a:off x="250920" y="2205000"/>
            <a:ext cx="3671640" cy="373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365760" indent="-255600">
              <a:lnSpc>
                <a:spcPct val="100000"/>
              </a:lnSpc>
            </a:pPr>
            <a:r>
              <a:rPr b="1" i="1" lang="ru-RU" sz="3200" spc="-1" strike="noStrike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СЛИТНО:</a:t>
            </a:r>
            <a:endParaRPr/>
          </a:p>
          <a:p>
            <a:pPr marL="514440" indent="-51408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1. Без НЕ не употребляется.</a:t>
            </a:r>
            <a:endParaRPr/>
          </a:p>
          <a:p>
            <a:pPr marL="514440" indent="-51408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2. Синоним без НЕ</a:t>
            </a:r>
            <a:endParaRPr/>
          </a:p>
        </p:txBody>
      </p:sp>
      <p:sp>
        <p:nvSpPr>
          <p:cNvPr id="116" name="CustomShape 6"/>
          <p:cNvSpPr/>
          <p:nvPr/>
        </p:nvSpPr>
        <p:spPr>
          <a:xfrm>
            <a:off x="4427640" y="2205000"/>
            <a:ext cx="4465440" cy="431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365760" indent="-25560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	</a:t>
            </a: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  </a:t>
            </a:r>
            <a:r>
              <a:rPr b="1" i="1" lang="ru-RU" sz="3200" spc="-1" strike="noStrike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РАЗДЕЛЬНО:</a:t>
            </a:r>
            <a:endParaRPr/>
          </a:p>
          <a:p>
            <a:pPr marL="514440" indent="-51408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1. Отрицание (нет синонима).</a:t>
            </a:r>
            <a:endParaRPr/>
          </a:p>
          <a:p>
            <a:pPr marL="514440" indent="-51408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2.Противопоставление с А.</a:t>
            </a:r>
            <a:endParaRPr/>
          </a:p>
          <a:p>
            <a:pPr marL="514440" indent="-51408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 Unicode"/>
              </a:rPr>
              <a:t>3. Усиление отрицания.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109800">
              <a:lnSpc>
                <a:spcPct val="100000"/>
              </a:lnSpc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Недобрый взгляд; небольшая заминка; ненавистный враг; он вовсе не плохой человек; непрерывный шум; необходимая мелочь; неизвестный автор; недорогой подарок; не дорогой, а дешевый подарок; необыкновенное чудо; далеко не большое расстояние; ничуть не расстроен; невзрачный на вид; небрежный почерк; неглубокая речонка.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Объясните правописание 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НЕ с прилагательными:</a:t>
            </a:r>
            <a:r>
              <a:rPr b="1" lang="ru-RU" sz="32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Application>LibreOffice/5.0.3.2$Windows_x86 LibreOffice_project/e5f16313668ac592c1bfb310f4390624e3dbfb75</Application>
  <Paragraphs>93</Paragraphs>
  <Company>SPecialiST RePack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2016-02-14T07:17:30Z</dcterms:created>
  <dc:creator>Лариса</dc:creator>
  <dc:language>ru-RU</dc:language>
  <dcterms:modified xsi:type="dcterms:W3CDTF">2016-02-17T08:38:25Z</dcterms:modified>
  <cp:revision>15</cp:revision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21</vt:i4>
  </property>
</Properties>
</file>